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AED"/>
    <a:srgbClr val="0808B8"/>
    <a:srgbClr val="DED8DE"/>
    <a:srgbClr val="E6E2E6"/>
    <a:srgbClr val="CEC7CE"/>
    <a:srgbClr val="FFFFCC"/>
    <a:srgbClr val="BF9000"/>
    <a:srgbClr val="E7199D"/>
    <a:srgbClr val="F7EAE1"/>
    <a:srgbClr val="E1A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9" autoAdjust="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04508-A7EF-4DF9-BE5E-DB3F19257FB0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5C5E-9767-405E-9D53-19FBFB609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63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5C5E-9767-405E-9D53-19FBFB609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9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39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42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23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08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41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12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9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19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63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5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3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727E-326A-4B32-9023-8A45DE3EE375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F285-962E-4DE4-9798-14F55E690F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6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グラフィックス 2">
            <a:extLst>
              <a:ext uri="{FF2B5EF4-FFF2-40B4-BE49-F238E27FC236}">
                <a16:creationId xmlns:a16="http://schemas.microsoft.com/office/drawing/2014/main" id="{571AFDCB-6686-4889-BB73-F81CEAFBD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9899"/>
          <a:stretch/>
        </p:blipFill>
        <p:spPr>
          <a:xfrm rot="16200000">
            <a:off x="9117116" y="1077403"/>
            <a:ext cx="640383" cy="56905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pic>
        <p:nvPicPr>
          <p:cNvPr id="66" name="グラフィックス 2">
            <a:extLst>
              <a:ext uri="{FF2B5EF4-FFF2-40B4-BE49-F238E27FC236}">
                <a16:creationId xmlns:a16="http://schemas.microsoft.com/office/drawing/2014/main" id="{571AFDCB-6686-4889-BB73-F81CEAFBD0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9899"/>
          <a:stretch/>
        </p:blipFill>
        <p:spPr>
          <a:xfrm rot="10800000">
            <a:off x="603510" y="3668771"/>
            <a:ext cx="748924" cy="665506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63" name="楕円 62"/>
          <p:cNvSpPr/>
          <p:nvPr/>
        </p:nvSpPr>
        <p:spPr>
          <a:xfrm>
            <a:off x="3485597" y="110552"/>
            <a:ext cx="6037053" cy="1511753"/>
          </a:xfrm>
          <a:prstGeom prst="ellipse">
            <a:avLst/>
          </a:prstGeom>
          <a:solidFill>
            <a:srgbClr val="F7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-74322" y="-164097"/>
            <a:ext cx="2949372" cy="2065086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グラフィックス 2">
            <a:extLst>
              <a:ext uri="{FF2B5EF4-FFF2-40B4-BE49-F238E27FC236}">
                <a16:creationId xmlns:a16="http://schemas.microsoft.com/office/drawing/2014/main" id="{571AFDCB-6686-4889-BB73-F81CEAFBD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9356"/>
          <a:stretch/>
        </p:blipFill>
        <p:spPr>
          <a:xfrm rot="5400000">
            <a:off x="149562" y="1802267"/>
            <a:ext cx="1029188" cy="85556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</p:pic>
      <p:sp>
        <p:nvSpPr>
          <p:cNvPr id="50" name="正方形/長方形 49"/>
          <p:cNvSpPr/>
          <p:nvPr/>
        </p:nvSpPr>
        <p:spPr>
          <a:xfrm>
            <a:off x="3187" y="229531"/>
            <a:ext cx="205907" cy="6628468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4182" y="6098134"/>
            <a:ext cx="9527650" cy="345529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31862" y="597877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371559" y="3542288"/>
            <a:ext cx="2314951" cy="317932"/>
          </a:xfrm>
          <a:prstGeom prst="rect">
            <a:avLst/>
          </a:prstGeom>
          <a:solidFill>
            <a:srgbClr val="DE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8057" y="3554866"/>
            <a:ext cx="174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外を一緒に見よう！</a:t>
            </a:r>
            <a:endParaRPr lang="ja-JP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-2" y="-3417"/>
            <a:ext cx="9755383" cy="2198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67966" y="1317336"/>
            <a:ext cx="1846659" cy="47908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小学部３年生は、生活単元学習の学習で、井の頭線に乗車し、久我山駅から井の頭公園駅まで行きました。</a:t>
            </a:r>
            <a:endParaRPr lang="en-US" altLang="ja-JP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</a:t>
            </a:r>
            <a:r>
              <a:rPr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歩行の時間は、久我山駅までみんなで歩き、駅の場所や待つ場所などをあらかじめ確認しておきました。</a:t>
            </a:r>
            <a:endParaRPr kumimoji="1" lang="ja-JP" altLang="en-US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709922" y="0"/>
            <a:ext cx="200012" cy="68529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05906" y="6356594"/>
            <a:ext cx="9718196" cy="49780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2208B2-58AE-4E27-8B09-08947FC06C31}"/>
              </a:ext>
            </a:extLst>
          </p:cNvPr>
          <p:cNvSpPr txBox="1"/>
          <p:nvPr/>
        </p:nvSpPr>
        <p:spPr>
          <a:xfrm>
            <a:off x="205909" y="6353858"/>
            <a:ext cx="4129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KUGAYAMA SEIKO</a:t>
            </a:r>
            <a:r>
              <a:rPr lang="ja-JP" altLang="en-US" sz="2800" dirty="0"/>
              <a:t> </a:t>
            </a:r>
            <a:r>
              <a:rPr lang="en-US" altLang="ja-JP" sz="2800" dirty="0"/>
              <a:t>GAKUEN</a:t>
            </a: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56115" y="6430894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HGS明朝E" panose="02020900000000000000" pitchFamily="18" charset="-128"/>
                <a:ea typeface="HGS明朝E" panose="02020900000000000000" pitchFamily="18" charset="-128"/>
              </a:rPr>
              <a:t>ニュース </a:t>
            </a:r>
            <a:r>
              <a:rPr kumimoji="1" lang="en-US" altLang="ja-JP" sz="1600">
                <a:latin typeface="HGS明朝E" panose="02020900000000000000" pitchFamily="18" charset="-128"/>
                <a:ea typeface="HGS明朝E" panose="02020900000000000000" pitchFamily="18" charset="-128"/>
              </a:rPr>
              <a:t>24</a:t>
            </a:r>
            <a:r>
              <a:rPr kumimoji="1" lang="ja-JP" altLang="en-US" sz="1600">
                <a:latin typeface="HGS明朝E" panose="02020900000000000000" pitchFamily="18" charset="-128"/>
                <a:ea typeface="HGS明朝E" panose="02020900000000000000" pitchFamily="18" charset="-128"/>
              </a:rPr>
              <a:t>号</a:t>
            </a:r>
            <a:endParaRPr kumimoji="1" lang="ja-JP" altLang="en-US" sz="1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11041" y="6456870"/>
            <a:ext cx="4594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レポーター　知的障害教育部門小学部 主任教諭 中野 由季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937D84B-4870-4A96-9530-8E787643E12B}"/>
              </a:ext>
            </a:extLst>
          </p:cNvPr>
          <p:cNvSpPr txBox="1"/>
          <p:nvPr/>
        </p:nvSpPr>
        <p:spPr>
          <a:xfrm>
            <a:off x="931384" y="304579"/>
            <a:ext cx="75245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でんしゃにのりました！</a:t>
            </a:r>
            <a:endParaRPr lang="en-US" altLang="ja-JP" sz="4800" i="1" dirty="0">
              <a:solidFill>
                <a:schemeClr val="tx1">
                  <a:lumMod val="65000"/>
                  <a:lumOff val="35000"/>
                </a:schemeClr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　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　　　　　　　　　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～小３　乗車の様子～</a:t>
            </a:r>
          </a:p>
        </p:txBody>
      </p:sp>
      <p:pic>
        <p:nvPicPr>
          <p:cNvPr id="64" name="グラフィックス 2">
            <a:extLst>
              <a:ext uri="{FF2B5EF4-FFF2-40B4-BE49-F238E27FC236}">
                <a16:creationId xmlns:a16="http://schemas.microsoft.com/office/drawing/2014/main" id="{571AFDCB-6686-4889-BB73-F81CEAFBD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9899"/>
          <a:stretch/>
        </p:blipFill>
        <p:spPr>
          <a:xfrm rot="5400000">
            <a:off x="4567991" y="3107311"/>
            <a:ext cx="826332" cy="73429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67" name="正方形/長方形 66"/>
          <p:cNvSpPr/>
          <p:nvPr/>
        </p:nvSpPr>
        <p:spPr>
          <a:xfrm>
            <a:off x="202951" y="1691675"/>
            <a:ext cx="992825" cy="10954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4156115" y="2896713"/>
            <a:ext cx="1075133" cy="944890"/>
          </a:xfrm>
          <a:prstGeom prst="rect">
            <a:avLst/>
          </a:prstGeom>
          <a:solidFill>
            <a:srgbClr val="EDEAED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937D84B-4870-4A96-9530-8E787643E12B}"/>
              </a:ext>
            </a:extLst>
          </p:cNvPr>
          <p:cNvSpPr txBox="1"/>
          <p:nvPr/>
        </p:nvSpPr>
        <p:spPr>
          <a:xfrm>
            <a:off x="243079" y="214750"/>
            <a:ext cx="44654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令和７年度　知的障害教育</a:t>
            </a:r>
            <a:r>
              <a:rPr lang="ja-JP" altLang="en-US" sz="1500">
                <a:latin typeface="HG教科書体" panose="02020609000000000000" pitchFamily="17" charset="-128"/>
                <a:ea typeface="HG教科書体" panose="02020609000000000000" pitchFamily="17" charset="-128"/>
              </a:rPr>
              <a:t>部門　小学部</a:t>
            </a:r>
            <a:endParaRPr lang="ja-JP" altLang="en-US" sz="15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22783CE-0041-08B6-BCDE-9A418B758EE3}"/>
              </a:ext>
            </a:extLst>
          </p:cNvPr>
          <p:cNvSpPr/>
          <p:nvPr/>
        </p:nvSpPr>
        <p:spPr>
          <a:xfrm>
            <a:off x="2837093" y="3560971"/>
            <a:ext cx="2062293" cy="303625"/>
          </a:xfrm>
          <a:prstGeom prst="rect">
            <a:avLst/>
          </a:prstGeom>
          <a:solidFill>
            <a:srgbClr val="DE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218005-0DE3-6332-8BF6-9917754532C6}"/>
              </a:ext>
            </a:extLst>
          </p:cNvPr>
          <p:cNvSpPr txBox="1"/>
          <p:nvPr/>
        </p:nvSpPr>
        <p:spPr>
          <a:xfrm>
            <a:off x="3039831" y="3563312"/>
            <a:ext cx="174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IC</a:t>
            </a:r>
            <a:r>
              <a:rPr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カードをタッチ！</a:t>
            </a:r>
            <a:endParaRPr lang="en-US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ctr"/>
            <a:endParaRPr lang="ja-JP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DA94C83-C3C9-EA6C-F826-19DA1CFFB005}"/>
              </a:ext>
            </a:extLst>
          </p:cNvPr>
          <p:cNvSpPr/>
          <p:nvPr/>
        </p:nvSpPr>
        <p:spPr>
          <a:xfrm>
            <a:off x="5128483" y="3583067"/>
            <a:ext cx="2659447" cy="281994"/>
          </a:xfrm>
          <a:prstGeom prst="rect">
            <a:avLst/>
          </a:prstGeom>
          <a:solidFill>
            <a:srgbClr val="DE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E6DF1B-D22C-EC6F-FF72-8A7672CBB64F}"/>
              </a:ext>
            </a:extLst>
          </p:cNvPr>
          <p:cNvSpPr txBox="1"/>
          <p:nvPr/>
        </p:nvSpPr>
        <p:spPr>
          <a:xfrm>
            <a:off x="5204525" y="3587614"/>
            <a:ext cx="2599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久我山駅まで並んで歩いたよ</a:t>
            </a:r>
            <a:endParaRPr lang="ja-JP" altLang="ja-JP" sz="1200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43079" y="4115944"/>
            <a:ext cx="7663636" cy="20665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事前学習では、車内での約束やマナーを何度も確認し、ＩＣカードをタッチする練習も繰り返して、本番に臨みました。</a:t>
            </a:r>
            <a:endParaRPr lang="en-US" altLang="ja-JP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当日は暖かく、朝から子供たちはわくわくした様子で登校してきました。</a:t>
            </a:r>
            <a:endParaRPr kumimoji="1" lang="en-US" altLang="ja-JP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車内では、練習したとおりに静かに過ごし、車窓からの景色を楽しんでいました。学年のお友達と乗る電車は格別だったようで、「あれ見て！」「たのしいね！」などの会話も聞こえてきました。</a:t>
            </a:r>
            <a:endParaRPr kumimoji="1" lang="en-US" altLang="ja-JP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r>
              <a:rPr kumimoji="1" lang="ja-JP" altLang="en-US" dirty="0">
                <a:latin typeface="HGS教科書体" panose="02020600000000000000" pitchFamily="18" charset="-128"/>
                <a:ea typeface="HGS教科書体" panose="02020600000000000000" pitchFamily="18" charset="-128"/>
              </a:rPr>
              <a:t>　初めての乗車学習は、大成功でした！</a:t>
            </a:r>
            <a:endParaRPr kumimoji="1" lang="en-US" altLang="ja-JP" dirty="0"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pic>
        <p:nvPicPr>
          <p:cNvPr id="4" name="図 3" descr="歩道を歩いている人たち&#10;&#10;AI 生成コンテンツは誤りを含む可能性があります。">
            <a:extLst>
              <a:ext uri="{FF2B5EF4-FFF2-40B4-BE49-F238E27FC236}">
                <a16:creationId xmlns:a16="http://schemas.microsoft.com/office/drawing/2014/main" id="{D0BB515F-DCF3-C47D-9D33-DC3AE4FBB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83" y="1613985"/>
            <a:ext cx="2659447" cy="1974076"/>
          </a:xfrm>
          <a:prstGeom prst="rect">
            <a:avLst/>
          </a:prstGeom>
        </p:spPr>
      </p:pic>
      <p:pic>
        <p:nvPicPr>
          <p:cNvPr id="15" name="図 14" descr="屋内, 窓, キッチン, 立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0CDEEA-B969-2978-30B5-E4AF2F6C2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22423" r="40171" b="36687"/>
          <a:stretch>
            <a:fillRect/>
          </a:stretch>
        </p:blipFill>
        <p:spPr>
          <a:xfrm>
            <a:off x="2837094" y="1646280"/>
            <a:ext cx="2062293" cy="1918324"/>
          </a:xfrm>
          <a:prstGeom prst="rect">
            <a:avLst/>
          </a:prstGeom>
        </p:spPr>
      </p:pic>
      <p:pic>
        <p:nvPicPr>
          <p:cNvPr id="14" name="図 13" descr="人, 建物, 子供, 少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B7CB661-F687-B80D-9C8B-36565244D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/>
          <a:stretch>
            <a:fillRect/>
          </a:stretch>
        </p:blipFill>
        <p:spPr>
          <a:xfrm>
            <a:off x="371559" y="1650572"/>
            <a:ext cx="2314951" cy="19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5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212</Words>
  <Application>Microsoft Office PowerPoint</Application>
  <PresentationFormat>A4 210 x 297 mm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HGS教科書体</vt:lpstr>
      <vt:lpstr>HGS創英ﾌﾟﾚｾﾞﾝｽEB</vt:lpstr>
      <vt:lpstr>HGS明朝E</vt:lpstr>
      <vt:lpstr>HG教科書体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由美子</dc:creator>
  <cp:lastModifiedBy>太田　果那</cp:lastModifiedBy>
  <cp:revision>91</cp:revision>
  <dcterms:created xsi:type="dcterms:W3CDTF">2021-06-17T12:42:30Z</dcterms:created>
  <dcterms:modified xsi:type="dcterms:W3CDTF">2026-03-06T07:44:10Z</dcterms:modified>
</cp:coreProperties>
</file>