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2" r:id="rId2"/>
  </p:sldIdLst>
  <p:sldSz cx="9906000" cy="6858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AED"/>
    <a:srgbClr val="0808B8"/>
    <a:srgbClr val="DED8DE"/>
    <a:srgbClr val="E6E2E6"/>
    <a:srgbClr val="CEC7CE"/>
    <a:srgbClr val="FFFFCC"/>
    <a:srgbClr val="BF9000"/>
    <a:srgbClr val="E7199D"/>
    <a:srgbClr val="F7EAE1"/>
    <a:srgbClr val="E1A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9" autoAdjust="0"/>
  </p:normalViewPr>
  <p:slideViewPr>
    <p:cSldViewPr snapToGrid="0">
      <p:cViewPr>
        <p:scale>
          <a:sx n="100" d="100"/>
          <a:sy n="100" d="100"/>
        </p:scale>
        <p:origin x="56" y="-18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7804508-A7EF-4DF9-BE5E-DB3F19257FB0}"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1003300" y="1252538"/>
            <a:ext cx="488156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25355C5E-9767-405E-9D53-19FBFB609FF6}" type="slidenum">
              <a:rPr kumimoji="1" lang="ja-JP" altLang="en-US" smtClean="0"/>
              <a:t>‹#›</a:t>
            </a:fld>
            <a:endParaRPr kumimoji="1" lang="ja-JP" altLang="en-US"/>
          </a:p>
        </p:txBody>
      </p:sp>
    </p:spTree>
    <p:extLst>
      <p:ext uri="{BB962C8B-B14F-4D97-AF65-F5344CB8AC3E}">
        <p14:creationId xmlns:p14="http://schemas.microsoft.com/office/powerpoint/2010/main" val="21516356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355C5E-9767-405E-9D53-19FBFB609FF6}" type="slidenum">
              <a:rPr kumimoji="1" lang="ja-JP" altLang="en-US" smtClean="0"/>
              <a:t>1</a:t>
            </a:fld>
            <a:endParaRPr kumimoji="1" lang="ja-JP" altLang="en-US"/>
          </a:p>
        </p:txBody>
      </p:sp>
    </p:spTree>
    <p:extLst>
      <p:ext uri="{BB962C8B-B14F-4D97-AF65-F5344CB8AC3E}">
        <p14:creationId xmlns:p14="http://schemas.microsoft.com/office/powerpoint/2010/main" val="227498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237139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179442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321423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164308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402841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110512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43649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303919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403063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77250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80727E-326A-4B32-9023-8A45DE3EE375}"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94631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0727E-326A-4B32-9023-8A45DE3EE375}" type="datetimeFigureOut">
              <a:rPr kumimoji="1" lang="ja-JP" altLang="en-US" smtClean="0"/>
              <a:t>2025/7/22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7F285-962E-4DE4-9798-14F55E690FB8}" type="slidenum">
              <a:rPr kumimoji="1" lang="ja-JP" altLang="en-US" smtClean="0"/>
              <a:t>‹#›</a:t>
            </a:fld>
            <a:endParaRPr kumimoji="1" lang="ja-JP" altLang="en-US"/>
          </a:p>
        </p:txBody>
      </p:sp>
    </p:spTree>
    <p:extLst>
      <p:ext uri="{BB962C8B-B14F-4D97-AF65-F5344CB8AC3E}">
        <p14:creationId xmlns:p14="http://schemas.microsoft.com/office/powerpoint/2010/main" val="4086642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グラフィックス 2">
            <a:extLst>
              <a:ext uri="{FF2B5EF4-FFF2-40B4-BE49-F238E27FC236}">
                <a16:creationId xmlns:a16="http://schemas.microsoft.com/office/drawing/2014/main" id="{571AFDCB-6686-4889-BB73-F81CEAFBD062}"/>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b="19899"/>
          <a:stretch/>
        </p:blipFill>
        <p:spPr>
          <a:xfrm rot="16200000">
            <a:off x="9117116" y="1077403"/>
            <a:ext cx="640383" cy="569054"/>
          </a:xfrm>
          <a:prstGeom prst="rect">
            <a:avLst/>
          </a:prstGeom>
          <a:solidFill>
            <a:schemeClr val="bg1">
              <a:alpha val="69000"/>
            </a:schemeClr>
          </a:solidFill>
        </p:spPr>
      </p:pic>
      <p:pic>
        <p:nvPicPr>
          <p:cNvPr id="66" name="グラフィックス 2">
            <a:extLst>
              <a:ext uri="{FF2B5EF4-FFF2-40B4-BE49-F238E27FC236}">
                <a16:creationId xmlns:a16="http://schemas.microsoft.com/office/drawing/2014/main" id="{571AFDCB-6686-4889-BB73-F81CEAFBD062}"/>
              </a:ext>
            </a:extLst>
          </p:cNvPr>
          <p:cNvPicPr>
            <a:picLocks noChangeAspect="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0"/>
                    </a14:imgEffect>
                  </a14:imgLayer>
                </a14:imgProps>
              </a:ext>
            </a:extLst>
          </a:blip>
          <a:srcRect b="19899"/>
          <a:stretch/>
        </p:blipFill>
        <p:spPr>
          <a:xfrm rot="16200000">
            <a:off x="809184" y="3325672"/>
            <a:ext cx="748924" cy="665506"/>
          </a:xfrm>
          <a:prstGeom prst="rect">
            <a:avLst/>
          </a:prstGeom>
          <a:solidFill>
            <a:schemeClr val="bg1">
              <a:alpha val="69000"/>
            </a:schemeClr>
          </a:solidFill>
        </p:spPr>
      </p:pic>
      <p:sp>
        <p:nvSpPr>
          <p:cNvPr id="63" name="楕円 62"/>
          <p:cNvSpPr/>
          <p:nvPr/>
        </p:nvSpPr>
        <p:spPr>
          <a:xfrm>
            <a:off x="3568426" y="84653"/>
            <a:ext cx="6037053" cy="1511753"/>
          </a:xfrm>
          <a:prstGeom prst="ellipse">
            <a:avLst/>
          </a:prstGeom>
          <a:solidFill>
            <a:srgbClr val="F7E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144432" y="88393"/>
            <a:ext cx="3520406" cy="1623321"/>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グラフィックス 2">
            <a:extLst>
              <a:ext uri="{FF2B5EF4-FFF2-40B4-BE49-F238E27FC236}">
                <a16:creationId xmlns:a16="http://schemas.microsoft.com/office/drawing/2014/main" id="{571AFDCB-6686-4889-BB73-F81CEAFBD062}"/>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b="39356"/>
          <a:stretch/>
        </p:blipFill>
        <p:spPr>
          <a:xfrm rot="5400000">
            <a:off x="149562" y="1802267"/>
            <a:ext cx="1029188" cy="855562"/>
          </a:xfrm>
          <a:prstGeom prst="rect">
            <a:avLst/>
          </a:prstGeom>
          <a:solidFill>
            <a:schemeClr val="bg1">
              <a:alpha val="71000"/>
            </a:schemeClr>
          </a:solidFill>
        </p:spPr>
      </p:pic>
      <p:sp>
        <p:nvSpPr>
          <p:cNvPr id="50" name="正方形/長方形 49"/>
          <p:cNvSpPr/>
          <p:nvPr/>
        </p:nvSpPr>
        <p:spPr>
          <a:xfrm>
            <a:off x="3187" y="229531"/>
            <a:ext cx="205907" cy="6628468"/>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94182" y="6098134"/>
            <a:ext cx="9527650" cy="345529"/>
          </a:xfrm>
          <a:prstGeom prst="rect">
            <a:avLst/>
          </a:prstGeom>
          <a:solidFill>
            <a:schemeClr val="accent4">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531862" y="597877"/>
            <a:ext cx="461665" cy="92398"/>
          </a:xfrm>
          <a:prstGeom prst="rect">
            <a:avLst/>
          </a:prstGeom>
          <a:noFill/>
        </p:spPr>
        <p:txBody>
          <a:bodyPr vert="eaVert" wrap="none" rtlCol="0">
            <a:spAutoFit/>
          </a:bodyPr>
          <a:lstStyle/>
          <a:p>
            <a:endParaRPr kumimoji="1" lang="ja-JP" altLang="en-US" dirty="0"/>
          </a:p>
        </p:txBody>
      </p:sp>
      <p:sp>
        <p:nvSpPr>
          <p:cNvPr id="39" name="正方形/長方形 38"/>
          <p:cNvSpPr/>
          <p:nvPr/>
        </p:nvSpPr>
        <p:spPr>
          <a:xfrm>
            <a:off x="0" y="22914"/>
            <a:ext cx="9755383" cy="2198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9709922" y="0"/>
            <a:ext cx="200012" cy="68529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05906" y="6356594"/>
            <a:ext cx="9718196" cy="497808"/>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02208B2-58AE-4E27-8B09-08947FC06C31}"/>
              </a:ext>
            </a:extLst>
          </p:cNvPr>
          <p:cNvSpPr txBox="1"/>
          <p:nvPr/>
        </p:nvSpPr>
        <p:spPr>
          <a:xfrm>
            <a:off x="205909" y="6353858"/>
            <a:ext cx="4129720" cy="523220"/>
          </a:xfrm>
          <a:prstGeom prst="rect">
            <a:avLst/>
          </a:prstGeom>
          <a:noFill/>
        </p:spPr>
        <p:txBody>
          <a:bodyPr wrap="none" rtlCol="0">
            <a:spAutoFit/>
          </a:bodyPr>
          <a:lstStyle/>
          <a:p>
            <a:r>
              <a:rPr lang="en-US" altLang="ja-JP" sz="2800" dirty="0"/>
              <a:t>KUGAYAMA SEIKO</a:t>
            </a:r>
            <a:r>
              <a:rPr lang="ja-JP" altLang="en-US" sz="2800" dirty="0"/>
              <a:t> </a:t>
            </a:r>
            <a:r>
              <a:rPr lang="en-US" altLang="ja-JP" sz="2800" dirty="0"/>
              <a:t>GAKUEN</a:t>
            </a:r>
            <a:endParaRPr lang="ja-JP" altLang="en-US" sz="2800" dirty="0"/>
          </a:p>
        </p:txBody>
      </p:sp>
      <p:sp>
        <p:nvSpPr>
          <p:cNvPr id="5" name="テキスト ボックス 4"/>
          <p:cNvSpPr txBox="1"/>
          <p:nvPr/>
        </p:nvSpPr>
        <p:spPr>
          <a:xfrm>
            <a:off x="4247495" y="6431086"/>
            <a:ext cx="1484702" cy="338554"/>
          </a:xfrm>
          <a:prstGeom prst="rect">
            <a:avLst/>
          </a:prstGeom>
          <a:noFill/>
        </p:spPr>
        <p:txBody>
          <a:bodyPr wrap="none" rtlCol="0">
            <a:spAutoFit/>
          </a:bodyPr>
          <a:lstStyle/>
          <a:p>
            <a:r>
              <a:rPr kumimoji="1" lang="ja-JP" altLang="en-US" sz="1600" dirty="0">
                <a:latin typeface="HGS明朝E" panose="02020900000000000000" pitchFamily="18" charset="-128"/>
                <a:ea typeface="HGS明朝E" panose="02020900000000000000" pitchFamily="18" charset="-128"/>
              </a:rPr>
              <a:t>ニュース ３号</a:t>
            </a:r>
          </a:p>
        </p:txBody>
      </p:sp>
      <p:sp>
        <p:nvSpPr>
          <p:cNvPr id="33" name="テキスト ボックス 32"/>
          <p:cNvSpPr txBox="1"/>
          <p:nvPr/>
        </p:nvSpPr>
        <p:spPr>
          <a:xfrm>
            <a:off x="6079253" y="6472311"/>
            <a:ext cx="3676129" cy="276999"/>
          </a:xfrm>
          <a:prstGeom prst="rect">
            <a:avLst/>
          </a:prstGeom>
          <a:noFill/>
        </p:spPr>
        <p:txBody>
          <a:bodyPr wrap="square" rtlCol="0">
            <a:spAutoFit/>
          </a:bodyPr>
          <a:lstStyle/>
          <a:p>
            <a:pPr algn="r"/>
            <a:r>
              <a:rPr kumimoji="1" lang="ja-JP" altLang="en-US" sz="1200" dirty="0">
                <a:latin typeface="HGS教科書体" panose="02020600000000000000" pitchFamily="18" charset="-128"/>
                <a:ea typeface="HGS教科書体" panose="02020600000000000000" pitchFamily="18" charset="-128"/>
              </a:rPr>
              <a:t>レポーター　視覚部門小学部　教諭　西條　開</a:t>
            </a:r>
          </a:p>
        </p:txBody>
      </p:sp>
      <p:sp>
        <p:nvSpPr>
          <p:cNvPr id="51" name="テキスト ボックス 50">
            <a:extLst>
              <a:ext uri="{FF2B5EF4-FFF2-40B4-BE49-F238E27FC236}">
                <a16:creationId xmlns:a16="http://schemas.microsoft.com/office/drawing/2014/main" id="{F937D84B-4870-4A96-9530-8E787643E12B}"/>
              </a:ext>
            </a:extLst>
          </p:cNvPr>
          <p:cNvSpPr txBox="1"/>
          <p:nvPr/>
        </p:nvSpPr>
        <p:spPr>
          <a:xfrm>
            <a:off x="3806083" y="620248"/>
            <a:ext cx="548334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mj-ea"/>
                <a:ea typeface="+mj-ea"/>
              </a:rPr>
              <a:t>高尾の森　わくわくビレッジ</a:t>
            </a:r>
            <a:endParaRPr kumimoji="0" lang="ja-JP" altLang="en-US" sz="3200" b="1" i="0" u="none" strike="noStrike" kern="1200" cap="none" spc="0" normalizeH="0" baseline="0" noProof="0" dirty="0">
              <a:ln>
                <a:noFill/>
              </a:ln>
              <a:solidFill>
                <a:prstClr val="black"/>
              </a:solidFill>
              <a:effectLst/>
              <a:uLnTx/>
              <a:uFillTx/>
              <a:latin typeface="+mj-ea"/>
              <a:ea typeface="+mj-ea"/>
            </a:endParaRPr>
          </a:p>
        </p:txBody>
      </p:sp>
      <p:sp>
        <p:nvSpPr>
          <p:cNvPr id="53" name="テキスト ボックス 52"/>
          <p:cNvSpPr txBox="1"/>
          <p:nvPr/>
        </p:nvSpPr>
        <p:spPr>
          <a:xfrm>
            <a:off x="97332" y="4040367"/>
            <a:ext cx="9602629" cy="1952675"/>
          </a:xfrm>
          <a:prstGeom prst="rect">
            <a:avLst/>
          </a:prstGeom>
          <a:noFill/>
        </p:spPr>
        <p:txBody>
          <a:bodyPr vert="eaVert" wrap="square" rtlCol="0">
            <a:spAutoFit/>
          </a:bodyPr>
          <a:lstStyle/>
          <a:p>
            <a:r>
              <a:rPr lang="ja-JP" altLang="en-US" dirty="0">
                <a:latin typeface="HGS教科書体" panose="02020600000000000000" pitchFamily="18" charset="-128"/>
                <a:ea typeface="HGS教科書体" panose="02020600000000000000" pitchFamily="18" charset="-128"/>
              </a:rPr>
              <a:t>　小学部５・６年生は、六月十八日から十九日の二日間、高尾の森わくわくビレッジに一泊二日で移動教室に行ってきました。　　</a:t>
            </a:r>
            <a:endParaRPr lang="en-US" altLang="ja-JP" dirty="0">
              <a:latin typeface="HGS教科書体" panose="02020600000000000000" pitchFamily="18" charset="-128"/>
              <a:ea typeface="HGS教科書体" panose="02020600000000000000" pitchFamily="18" charset="-128"/>
            </a:endParaRPr>
          </a:p>
          <a:p>
            <a:r>
              <a:rPr lang="ja-JP" altLang="en-US" dirty="0">
                <a:latin typeface="HGS教科書体" panose="02020600000000000000" pitchFamily="18" charset="-128"/>
                <a:ea typeface="HGS教科書体" panose="02020600000000000000" pitchFamily="18" charset="-128"/>
              </a:rPr>
              <a:t>　一日目には、野外飯盒炊飯を行いました。鉈を使って薪を割ったり、お米を研いで野菜を切ったりして、初めての活動に楽しみながら取り組みました。</a:t>
            </a:r>
            <a:endParaRPr lang="en-US" altLang="ja-JP" dirty="0">
              <a:latin typeface="HGS教科書体" panose="02020600000000000000" pitchFamily="18" charset="-128"/>
              <a:ea typeface="HGS教科書体" panose="02020600000000000000" pitchFamily="18" charset="-128"/>
            </a:endParaRPr>
          </a:p>
          <a:p>
            <a:r>
              <a:rPr kumimoji="1" lang="ja-JP" altLang="en-US" dirty="0">
                <a:latin typeface="HGS教科書体" panose="02020600000000000000" pitchFamily="18" charset="-128"/>
                <a:ea typeface="HGS教科書体" panose="02020600000000000000" pitchFamily="18" charset="-128"/>
              </a:rPr>
              <a:t>　二日目にはレザークラフト体験を行いました。一人一人、革に型を押してオリジナルの革細工を作ることができました。</a:t>
            </a:r>
            <a:endParaRPr kumimoji="1" lang="en-US" altLang="ja-JP" dirty="0">
              <a:latin typeface="HGS教科書体" panose="02020600000000000000" pitchFamily="18" charset="-128"/>
              <a:ea typeface="HGS教科書体" panose="02020600000000000000" pitchFamily="18" charset="-128"/>
            </a:endParaRPr>
          </a:p>
          <a:p>
            <a:r>
              <a:rPr kumimoji="1" lang="ja-JP" altLang="en-US" dirty="0">
                <a:latin typeface="HGS教科書体" panose="02020600000000000000" pitchFamily="18" charset="-128"/>
                <a:ea typeface="HGS教科書体" panose="02020600000000000000" pitchFamily="18" charset="-128"/>
              </a:rPr>
              <a:t>　友達と部屋で過ごしたり一緒に入浴したりと、メインとなる活動以外の</a:t>
            </a:r>
            <a:r>
              <a:rPr kumimoji="1" lang="ja-JP" altLang="en-US">
                <a:latin typeface="HGS教科書体" panose="02020600000000000000" pitchFamily="18" charset="-128"/>
                <a:ea typeface="HGS教科書体" panose="02020600000000000000" pitchFamily="18" charset="-128"/>
              </a:rPr>
              <a:t>時間も笑顔</a:t>
            </a:r>
            <a:r>
              <a:rPr kumimoji="1" lang="ja-JP" altLang="en-US" dirty="0">
                <a:latin typeface="HGS教科書体" panose="02020600000000000000" pitchFamily="18" charset="-128"/>
                <a:ea typeface="HGS教科書体" panose="02020600000000000000" pitchFamily="18" charset="-128"/>
              </a:rPr>
              <a:t>が溢れていました。一番の思い出に友達との時間を挙げる子供も多く、</a:t>
            </a:r>
            <a:r>
              <a:rPr kumimoji="1" lang="ja-JP" altLang="en-US">
                <a:latin typeface="HGS教科書体" panose="02020600000000000000" pitchFamily="18" charset="-128"/>
                <a:ea typeface="HGS教科書体" panose="02020600000000000000" pitchFamily="18" charset="-128"/>
              </a:rPr>
              <a:t>楽しい二日間を過ごすこと</a:t>
            </a:r>
            <a:r>
              <a:rPr kumimoji="1" lang="ja-JP" altLang="en-US" dirty="0">
                <a:latin typeface="HGS教科書体" panose="02020600000000000000" pitchFamily="18" charset="-128"/>
                <a:ea typeface="HGS教科書体" panose="02020600000000000000" pitchFamily="18" charset="-128"/>
              </a:rPr>
              <a:t>ができました。</a:t>
            </a:r>
          </a:p>
        </p:txBody>
      </p:sp>
      <p:sp>
        <p:nvSpPr>
          <p:cNvPr id="67" name="正方形/長方形 66"/>
          <p:cNvSpPr/>
          <p:nvPr/>
        </p:nvSpPr>
        <p:spPr>
          <a:xfrm>
            <a:off x="202951" y="1691675"/>
            <a:ext cx="992825" cy="10954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937D84B-4870-4A96-9530-8E787643E12B}"/>
              </a:ext>
            </a:extLst>
          </p:cNvPr>
          <p:cNvSpPr txBox="1"/>
          <p:nvPr/>
        </p:nvSpPr>
        <p:spPr>
          <a:xfrm>
            <a:off x="236375" y="489142"/>
            <a:ext cx="4465469" cy="307777"/>
          </a:xfrm>
          <a:prstGeom prst="rect">
            <a:avLst/>
          </a:prstGeom>
          <a:noFill/>
        </p:spPr>
        <p:txBody>
          <a:bodyPr wrap="square" rtlCol="0">
            <a:spAutoFit/>
          </a:bodyPr>
          <a:lstStyle/>
          <a:p>
            <a:r>
              <a:rPr lang="ja-JP" altLang="en-US" sz="1400" dirty="0">
                <a:latin typeface="HG教科書体" panose="02020609000000000000" pitchFamily="17" charset="-128"/>
                <a:ea typeface="HG教科書体" panose="02020609000000000000" pitchFamily="17" charset="-128"/>
              </a:rPr>
              <a:t>令和７年度　視覚障害教育部門　小学部</a:t>
            </a:r>
            <a:endParaRPr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5E02658E-A456-1059-8A1D-42522614AB72}"/>
              </a:ext>
            </a:extLst>
          </p:cNvPr>
          <p:cNvSpPr txBox="1"/>
          <p:nvPr/>
        </p:nvSpPr>
        <p:spPr>
          <a:xfrm>
            <a:off x="948176" y="803446"/>
            <a:ext cx="180996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j-ea"/>
                <a:ea typeface="+mj-ea"/>
              </a:rPr>
              <a:t>移動教室</a:t>
            </a:r>
            <a:endParaRPr kumimoji="0" lang="ja-JP" altLang="en-US" sz="2800" b="1" i="0" u="none" strike="noStrike" kern="1200" cap="none" spc="0" normalizeH="0" baseline="0" noProof="0" dirty="0">
              <a:ln>
                <a:noFill/>
              </a:ln>
              <a:solidFill>
                <a:prstClr val="black"/>
              </a:solidFill>
              <a:effectLst/>
              <a:uLnTx/>
              <a:uFillTx/>
              <a:latin typeface="+mj-ea"/>
              <a:ea typeface="+mj-ea"/>
            </a:endParaRPr>
          </a:p>
        </p:txBody>
      </p:sp>
      <p:pic>
        <p:nvPicPr>
          <p:cNvPr id="4" name="コンテンツ プレースホルダー 4" descr="帽子をかぶっている少年&#10;&#10;AI 生成コンテンツは誤りを含む可能性があります。">
            <a:extLst>
              <a:ext uri="{FF2B5EF4-FFF2-40B4-BE49-F238E27FC236}">
                <a16:creationId xmlns:a16="http://schemas.microsoft.com/office/drawing/2014/main" id="{C2297EEC-4657-E330-5275-DC9EEC6F97F9}"/>
              </a:ext>
            </a:extLst>
          </p:cNvPr>
          <p:cNvPicPr>
            <a:picLocks noChangeAspect="1"/>
          </p:cNvPicPr>
          <p:nvPr/>
        </p:nvPicPr>
        <p:blipFill>
          <a:blip r:embed="rId6">
            <a:extLst>
              <a:ext uri="{28A0092B-C50C-407E-A947-70E740481C1C}">
                <a14:useLocalDpi xmlns:a14="http://schemas.microsoft.com/office/drawing/2010/main" val="0"/>
              </a:ext>
            </a:extLst>
          </a:blip>
          <a:srcRect l="16037" t="7203" r="4878" b="3862"/>
          <a:stretch>
            <a:fillRect/>
          </a:stretch>
        </p:blipFill>
        <p:spPr>
          <a:xfrm>
            <a:off x="517485" y="1633189"/>
            <a:ext cx="2743760" cy="2314132"/>
          </a:xfrm>
          <a:prstGeom prst="rect">
            <a:avLst/>
          </a:prstGeom>
        </p:spPr>
      </p:pic>
      <p:pic>
        <p:nvPicPr>
          <p:cNvPr id="8" name="図 7">
            <a:extLst>
              <a:ext uri="{FF2B5EF4-FFF2-40B4-BE49-F238E27FC236}">
                <a16:creationId xmlns:a16="http://schemas.microsoft.com/office/drawing/2014/main" id="{5D613561-9AEF-3FC6-379F-A306115A2354}"/>
              </a:ext>
            </a:extLst>
          </p:cNvPr>
          <p:cNvPicPr>
            <a:picLocks noChangeAspect="1"/>
          </p:cNvPicPr>
          <p:nvPr/>
        </p:nvPicPr>
        <p:blipFill>
          <a:blip r:embed="rId7">
            <a:extLst>
              <a:ext uri="{28A0092B-C50C-407E-A947-70E740481C1C}">
                <a14:useLocalDpi xmlns:a14="http://schemas.microsoft.com/office/drawing/2010/main" val="0"/>
              </a:ext>
            </a:extLst>
          </a:blip>
          <a:srcRect l="9875" r="2908" b="10216"/>
          <a:stretch>
            <a:fillRect/>
          </a:stretch>
        </p:blipFill>
        <p:spPr>
          <a:xfrm>
            <a:off x="3390663" y="1639517"/>
            <a:ext cx="3017450" cy="2329667"/>
          </a:xfrm>
          <a:prstGeom prst="rect">
            <a:avLst/>
          </a:prstGeom>
        </p:spPr>
      </p:pic>
      <p:pic>
        <p:nvPicPr>
          <p:cNvPr id="9" name="図 8" descr="レストランで食事している女の子&#10;&#10;AI 生成コンテンツは誤りを含む可能性があります。">
            <a:extLst>
              <a:ext uri="{FF2B5EF4-FFF2-40B4-BE49-F238E27FC236}">
                <a16:creationId xmlns:a16="http://schemas.microsoft.com/office/drawing/2014/main" id="{D4AC5F14-F5A4-477F-47A8-F458A2964245}"/>
              </a:ext>
            </a:extLst>
          </p:cNvPr>
          <p:cNvPicPr>
            <a:picLocks noChangeAspect="1"/>
          </p:cNvPicPr>
          <p:nvPr/>
        </p:nvPicPr>
        <p:blipFill>
          <a:blip r:embed="rId8">
            <a:extLst>
              <a:ext uri="{28A0092B-C50C-407E-A947-70E740481C1C}">
                <a14:useLocalDpi xmlns:a14="http://schemas.microsoft.com/office/drawing/2010/main" val="0"/>
              </a:ext>
            </a:extLst>
          </a:blip>
          <a:srcRect l="8364" t="7890" r="10432"/>
          <a:stretch>
            <a:fillRect/>
          </a:stretch>
        </p:blipFill>
        <p:spPr>
          <a:xfrm>
            <a:off x="6540646" y="1667589"/>
            <a:ext cx="2732976" cy="2325027"/>
          </a:xfrm>
          <a:prstGeom prst="rect">
            <a:avLst/>
          </a:prstGeom>
        </p:spPr>
      </p:pic>
    </p:spTree>
    <p:extLst>
      <p:ext uri="{BB962C8B-B14F-4D97-AF65-F5344CB8AC3E}">
        <p14:creationId xmlns:p14="http://schemas.microsoft.com/office/powerpoint/2010/main" val="20263513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TotalTime>
  <Words>160</Words>
  <Application>Microsoft Office PowerPoint</Application>
  <PresentationFormat>A4 210 x 297 mm</PresentationFormat>
  <Paragraphs>11</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HGS教科書体</vt:lpstr>
      <vt:lpstr>HGS明朝E</vt:lpstr>
      <vt:lpstr>HG教科書体</vt:lpstr>
      <vt:lpstr>UD デジタル 教科書体 NK-R</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由美子</dc:creator>
  <cp:lastModifiedBy>溝井　千春</cp:lastModifiedBy>
  <cp:revision>76</cp:revision>
  <cp:lastPrinted>2025-07-15T07:54:15Z</cp:lastPrinted>
  <dcterms:created xsi:type="dcterms:W3CDTF">2021-06-17T12:42:30Z</dcterms:created>
  <dcterms:modified xsi:type="dcterms:W3CDTF">2025-07-22T02:19:29Z</dcterms:modified>
</cp:coreProperties>
</file>